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drawings/drawing1.xml" ContentType="application/vnd.openxmlformats-officedocument.drawingml.chartshapes+xml"/>
  <Override PartName="/ppt/notesSlides/notesSlide19.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20.xml" ContentType="application/vnd.openxmlformats-officedocument.presentationml.notesSlide+xml"/>
  <Override PartName="/ppt/charts/chart9.xml" ContentType="application/vnd.openxmlformats-officedocument.drawingml.chart+xml"/>
  <Override PartName="/ppt/drawings/drawing3.xml" ContentType="application/vnd.openxmlformats-officedocument.drawingml.chartshapes+xml"/>
  <Override PartName="/ppt/notesSlides/notesSlide21.xml" ContentType="application/vnd.openxmlformats-officedocument.presentationml.notesSlide+xml"/>
  <Override PartName="/ppt/charts/chart10.xml" ContentType="application/vnd.openxmlformats-officedocument.drawingml.chart+xml"/>
  <Override PartName="/ppt/drawings/drawing4.xml" ContentType="application/vnd.openxmlformats-officedocument.drawingml.chartshapes+xml"/>
  <Override PartName="/ppt/notesSlides/notesSlide22.xml" ContentType="application/vnd.openxmlformats-officedocument.presentationml.notesSlide+xml"/>
  <Override PartName="/ppt/charts/chart11.xml" ContentType="application/vnd.openxmlformats-officedocument.drawingml.chart+xml"/>
  <Override PartName="/ppt/notesSlides/notesSlide23.xml" ContentType="application/vnd.openxmlformats-officedocument.presentationml.notesSlid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46"/>
  </p:notesMasterIdLst>
  <p:handoutMasterIdLst>
    <p:handoutMasterId r:id="rId47"/>
  </p:handoutMasterIdLst>
  <p:sldIdLst>
    <p:sldId id="387" r:id="rId3"/>
    <p:sldId id="406" r:id="rId4"/>
    <p:sldId id="439" r:id="rId5"/>
    <p:sldId id="408" r:id="rId6"/>
    <p:sldId id="411" r:id="rId7"/>
    <p:sldId id="413" r:id="rId8"/>
    <p:sldId id="420" r:id="rId9"/>
    <p:sldId id="407" r:id="rId10"/>
    <p:sldId id="410" r:id="rId11"/>
    <p:sldId id="412" r:id="rId12"/>
    <p:sldId id="440" r:id="rId13"/>
    <p:sldId id="421" r:id="rId14"/>
    <p:sldId id="422" r:id="rId15"/>
    <p:sldId id="423" r:id="rId16"/>
    <p:sldId id="425" r:id="rId17"/>
    <p:sldId id="424" r:id="rId18"/>
    <p:sldId id="426" r:id="rId19"/>
    <p:sldId id="402" r:id="rId20"/>
    <p:sldId id="429" r:id="rId21"/>
    <p:sldId id="396" r:id="rId22"/>
    <p:sldId id="390" r:id="rId23"/>
    <p:sldId id="434" r:id="rId24"/>
    <p:sldId id="391" r:id="rId25"/>
    <p:sldId id="394" r:id="rId26"/>
    <p:sldId id="393" r:id="rId27"/>
    <p:sldId id="397" r:id="rId28"/>
    <p:sldId id="435" r:id="rId29"/>
    <p:sldId id="436" r:id="rId30"/>
    <p:sldId id="403" r:id="rId31"/>
    <p:sldId id="430" r:id="rId32"/>
    <p:sldId id="405" r:id="rId33"/>
    <p:sldId id="414" r:id="rId34"/>
    <p:sldId id="415" r:id="rId35"/>
    <p:sldId id="416" r:id="rId36"/>
    <p:sldId id="417" r:id="rId37"/>
    <p:sldId id="418" r:id="rId38"/>
    <p:sldId id="419" r:id="rId39"/>
    <p:sldId id="404" r:id="rId40"/>
    <p:sldId id="427" r:id="rId41"/>
    <p:sldId id="432" r:id="rId42"/>
    <p:sldId id="433" r:id="rId43"/>
    <p:sldId id="401" r:id="rId44"/>
    <p:sldId id="428" r:id="rId45"/>
  </p:sldIdLst>
  <p:sldSz cx="24384000" cy="13716000"/>
  <p:notesSz cx="6858000" cy="9144000"/>
  <p:embeddedFontLst>
    <p:embeddedFont>
      <p:font typeface="Entypo" pitchFamily="50" charset="0"/>
      <p:regular r:id="rId48"/>
    </p:embeddedFont>
    <p:embeddedFont>
      <p:font typeface="Adhesive Nr. Seven Banners" pitchFamily="2" charset="0"/>
      <p:regular r:id="rId49"/>
    </p:embeddedFont>
    <p:embeddedFont>
      <p:font typeface="Veneer extras" panose="02000806000000000000" pitchFamily="50" charset="0"/>
      <p:regular r:id="rId50"/>
    </p:embeddedFont>
    <p:embeddedFont>
      <p:font typeface="nevis Bold" panose="02000800000000000000" pitchFamily="2" charset="0"/>
      <p:bold r:id="rId51"/>
    </p:embeddedFont>
    <p:embeddedFont>
      <p:font typeface="Veneer extras" panose="02000806000000000000" pitchFamily="50" charset="0"/>
      <p:regular r:id="rId50"/>
    </p:embeddedFont>
    <p:embeddedFont>
      <p:font typeface="Roboto" panose="02000000000000000000" pitchFamily="2" charset="0"/>
      <p:regular r:id="rId52"/>
    </p:embeddedFont>
    <p:embeddedFont>
      <p:font typeface="Heavyweight" panose="00000400000000000000" pitchFamily="2" charset="0"/>
      <p:regular r:id="rId53"/>
    </p:embeddedFont>
    <p:embeddedFont>
      <p:font typeface="Web Symbols" pitchFamily="50" charset="0"/>
      <p:regular r:id="rId54"/>
    </p:embeddedFont>
    <p:embeddedFont>
      <p:font typeface="Nevis" panose="02000800000000000000" pitchFamily="2" charset="0"/>
      <p:bold r:id="rId55"/>
    </p:embeddedFont>
    <p:embeddedFont>
      <p:font typeface="Consolas" panose="020B0609020204030204" pitchFamily="49" charset="0"/>
      <p:regular r:id="rId56"/>
      <p:bold r:id="rId57"/>
      <p:italic r:id="rId58"/>
      <p:boldItalic r:id="rId59"/>
    </p:embeddedFont>
    <p:embeddedFont>
      <p:font typeface="Cambria Math" panose="02040503050406030204" pitchFamily="18" charset="0"/>
      <p:regular r:id="rId60"/>
    </p:embeddedFont>
    <p:embeddedFont>
      <p:font typeface="Calibri" panose="020F0502020204030204" pitchFamily="34" charset="0"/>
      <p:regular r:id="rId61"/>
      <p:bold r:id="rId62"/>
      <p:italic r:id="rId63"/>
      <p:boldItalic r:id="rId64"/>
    </p:embeddedFont>
    <p:embeddedFont>
      <p:font typeface="Daniel Black" pitchFamily="50" charset="0"/>
      <p:bold r:id="rId65"/>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3" autoAdjust="0"/>
    <p:restoredTop sz="64877" autoAdjust="0"/>
  </p:normalViewPr>
  <p:slideViewPr>
    <p:cSldViewPr showGuides="1">
      <p:cViewPr varScale="1">
        <p:scale>
          <a:sx n="30" d="100"/>
          <a:sy n="30" d="100"/>
        </p:scale>
        <p:origin x="1662" y="84"/>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1297648"/>
        <c:axId val="24130078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1297648"/>
        <c:scaling>
          <c:orientation val="minMax"/>
        </c:scaling>
        <c:delete val="1"/>
        <c:axPos val="b"/>
        <c:numFmt formatCode="General" sourceLinked="0"/>
        <c:majorTickMark val="out"/>
        <c:minorTickMark val="none"/>
        <c:tickLblPos val="nextTo"/>
        <c:crossAx val="241300784"/>
        <c:crosses val="autoZero"/>
        <c:auto val="1"/>
        <c:lblAlgn val="ctr"/>
        <c:lblOffset val="100"/>
        <c:noMultiLvlLbl val="0"/>
      </c:catAx>
      <c:valAx>
        <c:axId val="24130078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129764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40650416"/>
        <c:axId val="33916661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40650416"/>
        <c:scaling>
          <c:orientation val="minMax"/>
        </c:scaling>
        <c:delete val="1"/>
        <c:axPos val="b"/>
        <c:numFmt formatCode="General" sourceLinked="0"/>
        <c:majorTickMark val="in"/>
        <c:minorTickMark val="none"/>
        <c:tickLblPos val="nextTo"/>
        <c:crossAx val="339166616"/>
        <c:crosses val="autoZero"/>
        <c:auto val="1"/>
        <c:lblAlgn val="ctr"/>
        <c:lblOffset val="100"/>
        <c:tickLblSkip val="1"/>
        <c:tickMarkSkip val="1"/>
        <c:noMultiLvlLbl val="0"/>
      </c:catAx>
      <c:valAx>
        <c:axId val="33916661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4065041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9167008"/>
        <c:axId val="33916348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9167008"/>
        <c:scaling>
          <c:orientation val="minMax"/>
        </c:scaling>
        <c:delete val="1"/>
        <c:axPos val="b"/>
        <c:numFmt formatCode="General" sourceLinked="0"/>
        <c:majorTickMark val="in"/>
        <c:minorTickMark val="none"/>
        <c:tickLblPos val="nextTo"/>
        <c:crossAx val="339163480"/>
        <c:crosses val="autoZero"/>
        <c:auto val="1"/>
        <c:lblAlgn val="ctr"/>
        <c:lblOffset val="100"/>
        <c:tickLblSkip val="1"/>
        <c:tickMarkSkip val="1"/>
        <c:noMultiLvlLbl val="0"/>
      </c:catAx>
      <c:valAx>
        <c:axId val="33916348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16700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9161128"/>
        <c:axId val="33916504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9161128"/>
        <c:scaling>
          <c:orientation val="minMax"/>
        </c:scaling>
        <c:delete val="1"/>
        <c:axPos val="b"/>
        <c:numFmt formatCode="General" sourceLinked="0"/>
        <c:majorTickMark val="in"/>
        <c:minorTickMark val="none"/>
        <c:tickLblPos val="nextTo"/>
        <c:crossAx val="339165048"/>
        <c:crosses val="autoZero"/>
        <c:auto val="1"/>
        <c:lblAlgn val="ctr"/>
        <c:lblOffset val="100"/>
        <c:tickLblSkip val="1"/>
        <c:tickMarkSkip val="1"/>
        <c:noMultiLvlLbl val="0"/>
      </c:catAx>
      <c:valAx>
        <c:axId val="33916504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16112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1298040"/>
        <c:axId val="22277912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1298040"/>
        <c:scaling>
          <c:orientation val="minMax"/>
        </c:scaling>
        <c:delete val="1"/>
        <c:axPos val="b"/>
        <c:numFmt formatCode="General" sourceLinked="0"/>
        <c:majorTickMark val="out"/>
        <c:minorTickMark val="none"/>
        <c:tickLblPos val="nextTo"/>
        <c:crossAx val="222779128"/>
        <c:crosses val="autoZero"/>
        <c:auto val="1"/>
        <c:lblAlgn val="ctr"/>
        <c:lblOffset val="100"/>
        <c:noMultiLvlLbl val="0"/>
      </c:catAx>
      <c:valAx>
        <c:axId val="22277912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129804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9160736"/>
        <c:axId val="33916230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9160736"/>
        <c:scaling>
          <c:orientation val="minMax"/>
        </c:scaling>
        <c:delete val="1"/>
        <c:axPos val="b"/>
        <c:numFmt formatCode="General" sourceLinked="0"/>
        <c:majorTickMark val="out"/>
        <c:minorTickMark val="none"/>
        <c:tickLblPos val="nextTo"/>
        <c:crossAx val="339162304"/>
        <c:crosses val="autoZero"/>
        <c:auto val="1"/>
        <c:lblAlgn val="ctr"/>
        <c:lblOffset val="100"/>
        <c:noMultiLvlLbl val="0"/>
      </c:catAx>
      <c:valAx>
        <c:axId val="33916230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16073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9165832"/>
        <c:axId val="33916779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9165832"/>
        <c:scaling>
          <c:orientation val="minMax"/>
        </c:scaling>
        <c:delete val="1"/>
        <c:axPos val="b"/>
        <c:numFmt formatCode="General" sourceLinked="0"/>
        <c:majorTickMark val="out"/>
        <c:minorTickMark val="none"/>
        <c:tickLblPos val="nextTo"/>
        <c:crossAx val="339167792"/>
        <c:crosses val="autoZero"/>
        <c:auto val="1"/>
        <c:lblAlgn val="ctr"/>
        <c:lblOffset val="100"/>
        <c:noMultiLvlLbl val="0"/>
      </c:catAx>
      <c:valAx>
        <c:axId val="33916779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16583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9241544"/>
        <c:axId val="33923684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9241544"/>
        <c:scaling>
          <c:orientation val="minMax"/>
        </c:scaling>
        <c:delete val="1"/>
        <c:axPos val="b"/>
        <c:numFmt formatCode="General" sourceLinked="0"/>
        <c:majorTickMark val="out"/>
        <c:minorTickMark val="none"/>
        <c:tickLblPos val="nextTo"/>
        <c:crossAx val="339236840"/>
        <c:crosses val="autoZero"/>
        <c:auto val="1"/>
        <c:lblAlgn val="ctr"/>
        <c:lblOffset val="100"/>
        <c:noMultiLvlLbl val="0"/>
      </c:catAx>
      <c:valAx>
        <c:axId val="33923684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24154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39237232"/>
        <c:axId val="33923605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39237232"/>
        <c:scaling>
          <c:orientation val="minMax"/>
        </c:scaling>
        <c:delete val="0"/>
        <c:axPos val="b"/>
        <c:numFmt formatCode="General" sourceLinked="0"/>
        <c:majorTickMark val="out"/>
        <c:minorTickMark val="none"/>
        <c:tickLblPos val="none"/>
        <c:crossAx val="339236056"/>
        <c:crosses val="autoZero"/>
        <c:auto val="1"/>
        <c:lblAlgn val="ctr"/>
        <c:lblOffset val="100"/>
        <c:noMultiLvlLbl val="0"/>
      </c:catAx>
      <c:valAx>
        <c:axId val="33923605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923723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40648848"/>
        <c:axId val="34065237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40648848"/>
        <c:scaling>
          <c:orientation val="minMax"/>
        </c:scaling>
        <c:delete val="1"/>
        <c:axPos val="b"/>
        <c:numFmt formatCode="General" sourceLinked="0"/>
        <c:majorTickMark val="in"/>
        <c:minorTickMark val="none"/>
        <c:tickLblPos val="nextTo"/>
        <c:crossAx val="340652376"/>
        <c:crosses val="autoZero"/>
        <c:auto val="1"/>
        <c:lblAlgn val="ctr"/>
        <c:lblOffset val="100"/>
        <c:tickLblSkip val="1"/>
        <c:tickMarkSkip val="1"/>
        <c:noMultiLvlLbl val="0"/>
      </c:catAx>
      <c:valAx>
        <c:axId val="34065237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4064884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40647280"/>
        <c:axId val="34065394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40647280"/>
        <c:scaling>
          <c:orientation val="minMax"/>
        </c:scaling>
        <c:delete val="1"/>
        <c:axPos val="b"/>
        <c:numFmt formatCode="General" sourceLinked="0"/>
        <c:majorTickMark val="in"/>
        <c:minorTickMark val="none"/>
        <c:tickLblPos val="nextTo"/>
        <c:crossAx val="340653944"/>
        <c:crosses val="autoZero"/>
        <c:auto val="1"/>
        <c:lblAlgn val="ctr"/>
        <c:lblOffset val="100"/>
        <c:tickLblSkip val="1"/>
        <c:tickMarkSkip val="1"/>
        <c:noMultiLvlLbl val="0"/>
      </c:catAx>
      <c:valAx>
        <c:axId val="34065394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4064728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40652768"/>
        <c:axId val="3406535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40652768"/>
        <c:scaling>
          <c:orientation val="minMax"/>
        </c:scaling>
        <c:delete val="1"/>
        <c:axPos val="b"/>
        <c:numFmt formatCode="General" sourceLinked="0"/>
        <c:majorTickMark val="in"/>
        <c:minorTickMark val="none"/>
        <c:tickLblPos val="nextTo"/>
        <c:crossAx val="340653552"/>
        <c:crosses val="autoZero"/>
        <c:auto val="1"/>
        <c:lblAlgn val="ctr"/>
        <c:lblOffset val="100"/>
        <c:tickLblSkip val="1"/>
        <c:tickMarkSkip val="1"/>
        <c:noMultiLvlLbl val="0"/>
      </c:catAx>
      <c:valAx>
        <c:axId val="3406535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4065276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12/3/2014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12/3/2014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a:t>
            </a:r>
            <a:r>
              <a:rPr lang="en-US" baseline="0" dirty="0" err="1" smtClean="0"/>
              <a:t>SpeedIndex</a:t>
            </a:r>
            <a:r>
              <a:rPr lang="en-US" baseline="0" dirty="0" smtClean="0"/>
              <a:t>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14</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FF up to 130+</a:t>
            </a:r>
            <a:r>
              <a:rPr lang="en-US" baseline="0" dirty="0" smtClean="0"/>
              <a:t> MB</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90498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endParaRPr lang="en-US" dirty="0" smtClean="0"/>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err="1" smtClean="0"/>
              <a:t>YSlow</a:t>
            </a:r>
            <a:endParaRPr lang="en-US" baseline="0" dirty="0" smtClean="0"/>
          </a:p>
          <a:p>
            <a:pPr marL="171450" indent="-171450">
              <a:buFontTx/>
              <a:buChar char="-"/>
            </a:pPr>
            <a:r>
              <a:rPr lang="en-US" baseline="0" dirty="0" err="1"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a:t>
            </a:r>
            <a:r>
              <a:rPr lang="en-US" baseline="0" dirty="0" err="1" smtClean="0"/>
              <a:t>DomContentLoaded</a:t>
            </a:r>
            <a:endParaRPr lang="en-US" baseline="0" dirty="0" smtClean="0"/>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a:t>
            </a:r>
            <a:r>
              <a:rPr lang="en-US" dirty="0" err="1" smtClean="0"/>
              <a:t>window.chrome.loadTimes</a:t>
            </a:r>
            <a:r>
              <a:rPr lang="en-US" dirty="0" smtClean="0"/>
              <a:t>().</a:t>
            </a:r>
            <a:r>
              <a:rPr lang="en-US" dirty="0" err="1" smtClean="0"/>
              <a:t>firstPaintTime</a:t>
            </a:r>
            <a:r>
              <a:rPr lang="en-US" dirty="0" smtClean="0"/>
              <a:t> and in IE via </a:t>
            </a:r>
            <a:r>
              <a:rPr lang="en-US" dirty="0" err="1" smtClean="0"/>
              <a:t>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137496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14650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perf.rocks/" TargetMode="External"/><Relationship Id="rId4" Type="http://schemas.openxmlformats.org/officeDocument/2006/relationships/hyperlink" Target="http://perf-tooling.tod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www.eecs.berkeley.edu/~rcs/research/interactive_latency.html" TargetMode="External"/><Relationship Id="rId2" Type="http://schemas.openxmlformats.org/officeDocument/2006/relationships/hyperlink" Target="http://timkadlec.com/2014/01/fast-enough/"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a:t>
            </a:r>
            <a:r>
              <a:rPr lang="en-US" dirty="0" smtClean="0"/>
              <a:t>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p:transition spd="slow">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Average vs. Median</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User Metrics</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Only technique that measures the “last mile”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Potentially generates lots of noise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fast is the page</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
        <p:nvSpPr>
          <p:cNvPr id="4" name="TextBox 3"/>
          <p:cNvSpPr txBox="1"/>
          <p:nvPr/>
        </p:nvSpPr>
        <p:spPr>
          <a:xfrm>
            <a:off x="14944041" y="8678540"/>
            <a:ext cx="7040783" cy="3154710"/>
          </a:xfrm>
          <a:prstGeom prst="rect">
            <a:avLst/>
          </a:prstGeom>
          <a:noFill/>
        </p:spPr>
        <p:txBody>
          <a:bodyPr wrap="square" rtlCol="0">
            <a:spAutoFit/>
          </a:bodyPr>
          <a:lstStyle/>
          <a:p>
            <a:r>
              <a:rPr lang="en-US" sz="19900" dirty="0" smtClean="0">
                <a:latin typeface="Veneer Extras" panose="02000806000000000000" pitchFamily="50" charset="0"/>
              </a:rPr>
              <a:t>-    +</a:t>
            </a:r>
            <a:endParaRPr lang="en-US" sz="19900" dirty="0">
              <a:latin typeface="Veneer Extras" panose="02000806000000000000"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9946" y="8678540"/>
            <a:ext cx="3228975" cy="3219450"/>
          </a:xfrm>
          <a:prstGeom prst="rect">
            <a:avLst/>
          </a:prstGeom>
        </p:spPr>
      </p:pic>
      <p:sp>
        <p:nvSpPr>
          <p:cNvPr id="6" name="TextBox 5"/>
          <p:cNvSpPr txBox="1"/>
          <p:nvPr/>
        </p:nvSpPr>
        <p:spPr>
          <a:xfrm>
            <a:off x="16888262" y="10533047"/>
            <a:ext cx="3080602" cy="1569660"/>
          </a:xfrm>
          <a:prstGeom prst="rect">
            <a:avLst/>
          </a:prstGeom>
          <a:noFill/>
        </p:spPr>
        <p:txBody>
          <a:bodyPr wrap="square" rtlCol="0">
            <a:prstTxWarp prst="textArchUp">
              <a:avLst/>
            </a:prstTxWarp>
            <a:spAutoFit/>
          </a:bodyPr>
          <a:lstStyle/>
          <a:p>
            <a:r>
              <a:rPr lang="en-US" sz="4800" dirty="0" smtClean="0">
                <a:solidFill>
                  <a:srgbClr val="141313"/>
                </a:solidFill>
                <a:latin typeface="Heavyweight" panose="00000400000000000000" pitchFamily="2" charset="0"/>
              </a:rPr>
              <a:t>works on </a:t>
            </a:r>
            <a:br>
              <a:rPr lang="en-US" sz="4800" dirty="0" smtClean="0">
                <a:solidFill>
                  <a:srgbClr val="141313"/>
                </a:solidFill>
                <a:latin typeface="Heavyweight" panose="00000400000000000000" pitchFamily="2" charset="0"/>
              </a:rPr>
            </a:br>
            <a:r>
              <a:rPr lang="en-US" sz="4800" dirty="0" smtClean="0">
                <a:solidFill>
                  <a:srgbClr val="141313"/>
                </a:solidFill>
                <a:latin typeface="Heavyweight" panose="00000400000000000000" pitchFamily="2" charset="0"/>
              </a:rPr>
              <a:t>my machine</a:t>
            </a:r>
            <a:endParaRPr lang="en-US" sz="48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324459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53066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normAutofit fontScale="85000" lnSpcReduction="10000"/>
          </a:bodyPr>
          <a:lstStyle/>
          <a:p>
            <a:r>
              <a:rPr lang="en-US" dirty="0" smtClean="0"/>
              <a:t>Too much data can be a problem</a:t>
            </a:r>
          </a:p>
          <a:p>
            <a:pPr lvl="1"/>
            <a:r>
              <a:rPr lang="en-US" dirty="0" smtClean="0"/>
              <a:t>Re-encode</a:t>
            </a:r>
          </a:p>
          <a:p>
            <a:pPr lvl="1"/>
            <a:r>
              <a:rPr lang="en-US" dirty="0" smtClean="0"/>
              <a:t>Split across beacons to get partial results</a:t>
            </a:r>
          </a:p>
          <a:p>
            <a:pPr lvl="1"/>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lvl="1"/>
            <a:r>
              <a:rPr lang="en-US" dirty="0" smtClean="0">
                <a:cs typeface="Consolas" panose="020B0609020204030204" pitchFamily="49" charset="0"/>
              </a:rPr>
              <a:t>Use DomString instead of FormData</a:t>
            </a:r>
          </a:p>
          <a:p>
            <a:pPr lvl="1"/>
            <a:r>
              <a:rPr lang="en-US" dirty="0" smtClean="0">
                <a:cs typeface="Consolas" panose="020B0609020204030204" pitchFamily="49" charset="0"/>
              </a:rPr>
              <a:t>Turn on Beacon in Chrome: </a:t>
            </a:r>
            <a:r>
              <a:rPr lang="en-US" dirty="0"/>
              <a:t>chrome://flags/#</a:t>
            </a:r>
            <a:r>
              <a:rPr lang="en-US" dirty="0" smtClean="0"/>
              <a:t>enable-experimental-web-platform-features (full in 39)</a:t>
            </a:r>
          </a:p>
          <a:p>
            <a:r>
              <a:rPr lang="en-US" dirty="0" smtClean="0"/>
              <a:t>Turn on Resource Timing in FF: about:config</a:t>
            </a:r>
            <a:r>
              <a:rPr lang="en-US" dirty="0"/>
              <a:t> </a:t>
            </a:r>
            <a:r>
              <a:rPr lang="en-US" dirty="0" smtClean="0"/>
              <a:t>dom.enable_resource_timing (full in 34)</a:t>
            </a:r>
          </a:p>
          <a:p>
            <a:r>
              <a:rPr lang="en-US" dirty="0" smtClean="0"/>
              <a:t>Chrome &amp; Opera limit to about 16KB. FF no limit it seems</a:t>
            </a:r>
          </a:p>
          <a:p>
            <a:r>
              <a:rPr lang="en-US" dirty="0" smtClean="0"/>
              <a:t>Helps to preserve log on Console and Network tabs</a:t>
            </a:r>
            <a:endParaRPr lang="en-US" dirty="0"/>
          </a:p>
        </p:txBody>
      </p:sp>
      <p:sp>
        <p:nvSpPr>
          <p:cNvPr id="38913" name="Rectangle 1"/>
          <p:cNvSpPr>
            <a:spLocks noGrp="1" noChangeArrowheads="1"/>
          </p:cNvSpPr>
          <p:nvPr>
            <p:ph type="title"/>
          </p:nvPr>
        </p:nvSpPr>
        <p:spPr/>
        <p:txBody>
          <a:bodyPr>
            <a:noAutofit/>
          </a:bodyPr>
          <a:lstStyle/>
          <a:p>
            <a:r>
              <a:rPr lang="en-US" dirty="0" smtClean="0"/>
              <a:t>YOUR BULLETED LIST</a:t>
            </a:r>
            <a:endParaRPr lang="en-US" dirty="0"/>
          </a:p>
        </p:txBody>
      </p:sp>
    </p:spTree>
    <p:extLst>
      <p:ext uri="{BB962C8B-B14F-4D97-AF65-F5344CB8AC3E}">
        <p14:creationId xmlns:p14="http://schemas.microsoft.com/office/powerpoint/2010/main" val="17368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err="1"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err="1"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twttr.events.bind</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performance.measure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6863417"/>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accent2"/>
                </a:solidFill>
                <a:latin typeface="Consolas" panose="020B0609020204030204" pitchFamily="49" charset="0"/>
                <a:cs typeface="Consolas" panose="020B0609020204030204" pitchFamily="49" charset="0"/>
              </a:rPr>
              <a:t>var</a:t>
            </a:r>
            <a:r>
              <a:rPr lang="en-US" sz="4400" b="1" dirty="0">
                <a:solidFill>
                  <a:schemeClr val="accent2"/>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resources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navigator.sendBeacon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JSON.stringify</a:t>
            </a:r>
            <a:r>
              <a:rPr lang="en-US" sz="4400" b="1" dirty="0">
                <a:solidFill>
                  <a:schemeClr val="tx1"/>
                </a:solidFill>
                <a:latin typeface="Consolas" panose="020B0609020204030204" pitchFamily="49" charset="0"/>
                <a:cs typeface="Consolas" panose="020B0609020204030204" pitchFamily="49" charset="0"/>
              </a:rPr>
              <a:t>(rum)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Testing</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Limited in browser &amp; geographical coverage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can I make the page faster</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Tree>
    <p:extLst>
      <p:ext uri="{BB962C8B-B14F-4D97-AF65-F5344CB8AC3E}">
        <p14:creationId xmlns:p14="http://schemas.microsoft.com/office/powerpoint/2010/main" val="225856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4"/>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Phantomas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UnCss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PerfBudget</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perf.rocks</a:t>
            </a:r>
            <a:endParaRPr lang="en-US" sz="3600" kern="0" dirty="0" smtClean="0">
              <a:latin typeface="nevis Bold" panose="02000800000000000000" pitchFamily="2"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6096000" y="5950059"/>
            <a:ext cx="12192000" cy="4401205"/>
          </a:xfrm>
          <a:prstGeom prst="rect">
            <a:avLst/>
          </a:prstGeom>
        </p:spPr>
        <p:txBody>
          <a:bodyPr>
            <a:spAutoFit/>
          </a:bodyPr>
          <a:lstStyle/>
          <a:p>
            <a:r>
              <a:rPr lang="en-US" dirty="0">
                <a:hlinkClick r:id="rId2"/>
              </a:rPr>
              <a:t>http://timkadlec.com/2014/01/fast-enough</a:t>
            </a:r>
            <a:r>
              <a:rPr lang="en-US" dirty="0" smtClean="0">
                <a:hlinkClick r:id="rId2"/>
              </a:rPr>
              <a:t>/</a:t>
            </a:r>
            <a:endParaRPr lang="en-US" dirty="0" smtClean="0"/>
          </a:p>
          <a:p>
            <a:endParaRPr lang="en-US" dirty="0"/>
          </a:p>
          <a:p>
            <a:r>
              <a:rPr lang="en-US">
                <a:hlinkClick r:id="rId3"/>
              </a:rPr>
              <a:t>http://www.eecs.berkeley.edu/~</a:t>
            </a:r>
            <a:r>
              <a:rPr lang="en-US" smtClean="0">
                <a:hlinkClick r:id="rId3"/>
              </a:rPr>
              <a:t>rcs/research/interactive_latency.html</a:t>
            </a:r>
            <a:r>
              <a:rPr lang="en-US" smtClean="0"/>
              <a:t> </a:t>
            </a: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976" y="2969568"/>
            <a:ext cx="2476500" cy="1333500"/>
          </a:xfrm>
          <a:prstGeom prst="rect">
            <a:avLst/>
          </a:prstGeom>
        </p:spPr>
      </p:pic>
    </p:spTree>
    <p:extLst>
      <p:ext uri="{BB962C8B-B14F-4D97-AF65-F5344CB8AC3E}">
        <p14:creationId xmlns:p14="http://schemas.microsoft.com/office/powerpoint/2010/main" val="72067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me</a:t>
            </a:r>
            <a:br>
              <a:rPr lang="en-US" dirty="0" smtClean="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64" y="1174870"/>
            <a:ext cx="4392488" cy="98253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458" y="11760491"/>
            <a:ext cx="5081875" cy="19819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8104" y="11256679"/>
            <a:ext cx="6157308" cy="23140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4408" y="2890058"/>
            <a:ext cx="8110113" cy="8110113"/>
          </a:xfrm>
          <a:prstGeom prst="rect">
            <a:avLst/>
          </a:prstGeom>
          <a:ln>
            <a:noFill/>
          </a:ln>
          <a:effectLst/>
        </p:spPr>
      </p:pic>
      <p:sp>
        <p:nvSpPr>
          <p:cNvPr id="7" name="Rectangle 6"/>
          <p:cNvSpPr/>
          <p:nvPr/>
        </p:nvSpPr>
        <p:spPr>
          <a:xfrm>
            <a:off x="10499013" y="5273824"/>
            <a:ext cx="2880320" cy="4555093"/>
          </a:xfrm>
          <a:prstGeom prst="rect">
            <a:avLst/>
          </a:prstGeom>
        </p:spPr>
        <p:txBody>
          <a:bodyPr wrap="square">
            <a:spAutoFit/>
          </a:bodyPr>
          <a:lstStyle/>
          <a:p>
            <a:r>
              <a:rPr lang="en-US" sz="29000" spc="600" dirty="0">
                <a:solidFill>
                  <a:schemeClr val="accent1"/>
                </a:solidFill>
                <a:latin typeface="Veneer extras"/>
                <a:cs typeface="Veneer extras"/>
              </a:rPr>
              <a:t>O</a:t>
            </a:r>
            <a:endParaRPr lang="en-US" sz="29000" dirty="0">
              <a:solidFill>
                <a:schemeClr val="accent1"/>
              </a:solidFill>
            </a:endParaRPr>
          </a:p>
        </p:txBody>
      </p:sp>
    </p:spTree>
    <p:extLst>
      <p:ext uri="{BB962C8B-B14F-4D97-AF65-F5344CB8AC3E}">
        <p14:creationId xmlns:p14="http://schemas.microsoft.com/office/powerpoint/2010/main" val="167162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a:t>
            </a:r>
            <a:r>
              <a:rPr lang="en-US" dirty="0" smtClean="0"/>
              <a:t>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20954</TotalTime>
  <Pages>0</Pages>
  <Words>1230</Words>
  <Characters>0</Characters>
  <Application>Microsoft Office PowerPoint</Application>
  <PresentationFormat>Custom</PresentationFormat>
  <Lines>0</Lines>
  <Paragraphs>405</Paragraphs>
  <Slides>43</Slides>
  <Notes>23</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43</vt:i4>
      </vt:variant>
    </vt:vector>
  </HeadingPairs>
  <TitlesOfParts>
    <vt:vector size="70" baseType="lpstr">
      <vt:lpstr>Entypo</vt:lpstr>
      <vt:lpstr>Adhesive Nr. Seven Banners</vt:lpstr>
      <vt:lpstr>Wingdings</vt:lpstr>
      <vt:lpstr>Times New Roman</vt:lpstr>
      <vt:lpstr>Amatic SC Bold</vt:lpstr>
      <vt:lpstr>Veneer extras</vt:lpstr>
      <vt:lpstr>nevis Bold</vt:lpstr>
      <vt:lpstr>Veneer extras</vt:lpstr>
      <vt:lpstr>Roboto</vt:lpstr>
      <vt:lpstr>Heavyweight</vt:lpstr>
      <vt:lpstr>ヒラギノ角ゴ ProN W3</vt:lpstr>
      <vt:lpstr>Web Symbols</vt:lpstr>
      <vt:lpstr>Nevis</vt:lpstr>
      <vt:lpstr>Consolas</vt:lpstr>
      <vt:lpstr>Novecento wide Book</vt:lpstr>
      <vt:lpstr>Miso</vt:lpstr>
      <vt:lpstr>Langdon</vt:lpstr>
      <vt:lpstr>Cambria Math</vt:lpstr>
      <vt:lpstr>Calibri</vt:lpstr>
      <vt:lpstr>Amatic SC Regular</vt:lpstr>
      <vt:lpstr>Lucida Grande</vt:lpstr>
      <vt:lpstr>Gill Sans</vt:lpstr>
      <vt:lpstr>Daniel Black</vt:lpstr>
      <vt:lpstr>ヒラギノ角ゴ ProN W6</vt:lpstr>
      <vt:lpstr>Courier New</vt:lpstr>
      <vt:lpstr>Title &amp; Subtitle </vt:lpstr>
      <vt:lpstr>No Heading Pages</vt:lpstr>
      <vt:lpstr>Tracking Real World Web Performance</vt:lpstr>
      <vt:lpstr>OODA Loop</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Average vs. Median</vt:lpstr>
      <vt:lpstr>Average vs. Median</vt:lpstr>
      <vt:lpstr>Average vs. Median</vt:lpstr>
      <vt:lpstr>Average vs. Median</vt:lpstr>
      <vt:lpstr>Average vs. Median</vt:lpstr>
      <vt:lpstr>Average vs. Median</vt:lpstr>
      <vt:lpstr>REAL USER METRICS</vt:lpstr>
      <vt:lpstr>Real User Metrics</vt:lpstr>
      <vt:lpstr>Web Performance Working Group</vt:lpstr>
      <vt:lpstr>Navigation Timing</vt:lpstr>
      <vt:lpstr>Navigation Timing</vt:lpstr>
      <vt:lpstr>Navigation Timing</vt:lpstr>
      <vt:lpstr>Resource Timing</vt:lpstr>
      <vt:lpstr>Resource Timing</vt:lpstr>
      <vt:lpstr>YOUR BULLETED LIST</vt:lpstr>
      <vt:lpstr>User Timing</vt:lpstr>
      <vt:lpstr>Beacon</vt:lpstr>
      <vt:lpstr>SYNTHETIC TESTING</vt:lpstr>
      <vt:lpstr>Synthetic Testing</vt:lpstr>
      <vt:lpstr>WebPagetest Locations</vt:lpstr>
      <vt:lpstr>Speed Index</vt:lpstr>
      <vt:lpstr>Speed Index</vt:lpstr>
      <vt:lpstr>Speed Index</vt:lpstr>
      <vt:lpstr>Speed Index</vt:lpstr>
      <vt:lpstr>Speed Index</vt:lpstr>
      <vt:lpstr>Speed Index</vt:lpstr>
      <vt:lpstr>CONTINUOUS IMPROVEMENT</vt:lpstr>
      <vt:lpstr>CI Tools</vt:lpstr>
      <vt:lpstr>What’s Fast Enough?</vt:lpstr>
      <vt:lpstr>PowerPoint Presentation</vt:lpstr>
      <vt:lpstr>Thank you</vt:lpstr>
      <vt:lpstr>Delete me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1032</cp:revision>
  <dcterms:modified xsi:type="dcterms:W3CDTF">2014-12-03T10:40:39Z</dcterms:modified>
</cp:coreProperties>
</file>